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4"/>
  </p:sldMasterIdLst>
  <p:notesMasterIdLst>
    <p:notesMasterId r:id="rId22"/>
  </p:notesMasterIdLst>
  <p:sldIdLst>
    <p:sldId id="259" r:id="rId5"/>
    <p:sldId id="281" r:id="rId6"/>
    <p:sldId id="306" r:id="rId7"/>
    <p:sldId id="307" r:id="rId8"/>
    <p:sldId id="312" r:id="rId9"/>
    <p:sldId id="313" r:id="rId10"/>
    <p:sldId id="315" r:id="rId11"/>
    <p:sldId id="316" r:id="rId12"/>
    <p:sldId id="317" r:id="rId13"/>
    <p:sldId id="318" r:id="rId14"/>
    <p:sldId id="319" r:id="rId15"/>
    <p:sldId id="322" r:id="rId16"/>
    <p:sldId id="321" r:id="rId17"/>
    <p:sldId id="310" r:id="rId18"/>
    <p:sldId id="300" r:id="rId19"/>
    <p:sldId id="314"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598" autoAdjust="0"/>
  </p:normalViewPr>
  <p:slideViewPr>
    <p:cSldViewPr snapToGrid="0">
      <p:cViewPr varScale="1">
        <p:scale>
          <a:sx n="89" d="100"/>
          <a:sy n="89" d="100"/>
        </p:scale>
        <p:origin x="468" y="9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pPr/>
              <a:t>5/18/2024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pPr/>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2/7/20XX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2/7/20XX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2/7/20XX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2/7/20XX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2/7/20XX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2/7/20XX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2/7/20XX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2/7/20XX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2/7/20XX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2/7/20XX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2/7/20XX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2/7/20XX</a:t>
            </a:r>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676" r:id="rId18"/>
    <p:sldLayoutId id="2147483675" r:id="rId19"/>
    <p:sldLayoutId id="2147483686" r:id="rId20"/>
    <p:sldLayoutId id="2147483662" r:id="rId21"/>
    <p:sldLayoutId id="2147483679" r:id="rId22"/>
    <p:sldLayoutId id="2147483682" r:id="rId23"/>
    <p:sldLayoutId id="2147483685"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dele-payman-2oYMwuFgnTg-unsplash.jpg"/>
          <p:cNvPicPr>
            <a:picLocks noGrp="1" noChangeAspect="1"/>
          </p:cNvPicPr>
          <p:nvPr>
            <p:ph type="pic" sz="quarter" idx="13"/>
          </p:nvPr>
        </p:nvPicPr>
        <p:blipFill>
          <a:blip r:embed="rId2"/>
          <a:srcRect t="26864" b="26864"/>
          <a:stretch>
            <a:fillRect/>
          </a:stretch>
        </p:blipFill>
        <p:spPr>
          <a:xfrm>
            <a:off x="2553419" y="10160"/>
            <a:ext cx="963858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p:txBody>
          <a:bodyPr>
            <a:normAutofit/>
          </a:bodyPr>
          <a:lstStyle/>
          <a:p>
            <a:r>
              <a:rPr lang="en-US" sz="4000" b="1" i="0" u="sng" dirty="0">
                <a:latin typeface="Algerian" pitchFamily="82" charset="0"/>
              </a:rPr>
              <a:t>CROP PREDICTION</a:t>
            </a:r>
            <a:br>
              <a:rPr lang="en-US" sz="4000" b="1" i="0" u="sng" dirty="0">
                <a:latin typeface="Algerian" pitchFamily="82" charset="0"/>
              </a:rPr>
            </a:br>
            <a:r>
              <a:rPr lang="en-US" sz="4000" b="1" i="0" u="sng" dirty="0">
                <a:latin typeface="Algerian" pitchFamily="82" charset="0"/>
              </a:rPr>
              <a:t>SYSTEM</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p:txBody>
          <a:bodyPr/>
          <a:lstStyle/>
          <a:p>
            <a:pPr>
              <a:buFont typeface="Arial" pitchFamily="34" charset="0"/>
              <a:buChar char="•"/>
            </a:pPr>
            <a:r>
              <a:rPr lang="en-US" dirty="0">
                <a:latin typeface="Times New Roman" pitchFamily="18" charset="0"/>
                <a:cs typeface="Times New Roman" pitchFamily="18" charset="0"/>
              </a:rPr>
              <a:t>Aditi Jain</a:t>
            </a:r>
          </a:p>
          <a:p>
            <a:pPr>
              <a:buFont typeface="Arial" pitchFamily="34" charset="0"/>
              <a:buChar char="•"/>
            </a:pPr>
            <a:r>
              <a:rPr lang="en-US" dirty="0" err="1">
                <a:latin typeface="Times New Roman" pitchFamily="18" charset="0"/>
                <a:cs typeface="Times New Roman" pitchFamily="18" charset="0"/>
              </a:rPr>
              <a:t>Akshay</a:t>
            </a:r>
            <a:r>
              <a:rPr lang="en-US" dirty="0">
                <a:latin typeface="Times New Roman" pitchFamily="18" charset="0"/>
                <a:cs typeface="Times New Roman" pitchFamily="18" charset="0"/>
              </a:rPr>
              <a:t> Singh</a:t>
            </a:r>
          </a:p>
          <a:p>
            <a:pPr>
              <a:buFont typeface="Arial" pitchFamily="34" charset="0"/>
              <a:buChar char="•"/>
            </a:pPr>
            <a:r>
              <a:rPr lang="en-US" dirty="0">
                <a:latin typeface="Times New Roman" pitchFamily="18" charset="0"/>
                <a:cs typeface="Times New Roman" pitchFamily="18" charset="0"/>
              </a:rPr>
              <a:t>Vaibhav Chauhan</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a:latin typeface="Algerian" pitchFamily="82" charset="0"/>
              </a:rPr>
              <a:t>Range of potassium for every crop</a:t>
            </a:r>
            <a:endParaRPr lang="en-US" i="0" u="sng" dirty="0">
              <a:latin typeface="Algerian" pitchFamily="82" charset="0"/>
            </a:endParaRPr>
          </a:p>
        </p:txBody>
      </p:sp>
      <p:pic>
        <p:nvPicPr>
          <p:cNvPr id="4098" name="Picture 2"/>
          <p:cNvPicPr>
            <a:picLocks noChangeAspect="1" noChangeArrowheads="1"/>
          </p:cNvPicPr>
          <p:nvPr/>
        </p:nvPicPr>
        <p:blipFill>
          <a:blip r:embed="rId2"/>
          <a:srcRect/>
          <a:stretch>
            <a:fillRect/>
          </a:stretch>
        </p:blipFill>
        <p:spPr bwMode="auto">
          <a:xfrm>
            <a:off x="1198880" y="1018069"/>
            <a:ext cx="9133839" cy="5707851"/>
          </a:xfrm>
          <a:prstGeom prst="rect">
            <a:avLst/>
          </a:prstGeom>
          <a:noFill/>
          <a:ln w="9525">
            <a:noFill/>
            <a:miter lim="800000"/>
            <a:headEnd/>
            <a:tailEnd/>
          </a:ln>
          <a:effectLst/>
        </p:spPr>
      </p:pic>
    </p:spTree>
    <p:extLst>
      <p:ext uri="{BB962C8B-B14F-4D97-AF65-F5344CB8AC3E}">
        <p14:creationId xmlns:p14="http://schemas.microsoft.com/office/powerpoint/2010/main" val="173695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i="0" u="sng" dirty="0" err="1">
                <a:latin typeface="Algerian" pitchFamily="82" charset="0"/>
              </a:rPr>
              <a:t>corRelation</a:t>
            </a:r>
            <a:endParaRPr lang="en-US" i="0" u="sng" dirty="0">
              <a:latin typeface="Algerian" pitchFamily="82" charset="0"/>
            </a:endParaRPr>
          </a:p>
        </p:txBody>
      </p:sp>
      <p:pic>
        <p:nvPicPr>
          <p:cNvPr id="5122" name="Picture 2"/>
          <p:cNvPicPr>
            <a:picLocks noChangeAspect="1" noChangeArrowheads="1"/>
          </p:cNvPicPr>
          <p:nvPr/>
        </p:nvPicPr>
        <p:blipFill>
          <a:blip r:embed="rId2"/>
          <a:srcRect/>
          <a:stretch>
            <a:fillRect/>
          </a:stretch>
        </p:blipFill>
        <p:spPr bwMode="auto">
          <a:xfrm>
            <a:off x="1742440" y="1055370"/>
            <a:ext cx="8686800" cy="5600700"/>
          </a:xfrm>
          <a:prstGeom prst="rect">
            <a:avLst/>
          </a:prstGeom>
          <a:noFill/>
          <a:ln w="9525">
            <a:noFill/>
            <a:miter lim="800000"/>
            <a:headEnd/>
            <a:tailEnd/>
          </a:ln>
          <a:effectLst/>
        </p:spPr>
      </p:pic>
    </p:spTree>
    <p:extLst>
      <p:ext uri="{BB962C8B-B14F-4D97-AF65-F5344CB8AC3E}">
        <p14:creationId xmlns:p14="http://schemas.microsoft.com/office/powerpoint/2010/main" val="173695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a:latin typeface="Algerian" pitchFamily="82" charset="0"/>
              </a:rPr>
              <a:t>Accuracy of MACHINE learning models</a:t>
            </a:r>
            <a:endParaRPr lang="en-US" i="0" u="sng" dirty="0">
              <a:latin typeface="Algerian" pitchFamily="82" charset="0"/>
            </a:endParaRPr>
          </a:p>
        </p:txBody>
      </p:sp>
      <p:pic>
        <p:nvPicPr>
          <p:cNvPr id="3" name="Picture 2">
            <a:extLst>
              <a:ext uri="{FF2B5EF4-FFF2-40B4-BE49-F238E27FC236}">
                <a16:creationId xmlns:a16="http://schemas.microsoft.com/office/drawing/2014/main" id="{19AAD9F2-EA90-3716-8A4E-DBCF47E53704}"/>
              </a:ext>
            </a:extLst>
          </p:cNvPr>
          <p:cNvPicPr>
            <a:picLocks noChangeAspect="1"/>
          </p:cNvPicPr>
          <p:nvPr/>
        </p:nvPicPr>
        <p:blipFill>
          <a:blip r:embed="rId2"/>
          <a:stretch>
            <a:fillRect/>
          </a:stretch>
        </p:blipFill>
        <p:spPr>
          <a:xfrm>
            <a:off x="2086105" y="1640680"/>
            <a:ext cx="7546775" cy="4501935"/>
          </a:xfrm>
          <a:prstGeom prst="rect">
            <a:avLst/>
          </a:prstGeom>
        </p:spPr>
      </p:pic>
    </p:spTree>
    <p:extLst>
      <p:ext uri="{BB962C8B-B14F-4D97-AF65-F5344CB8AC3E}">
        <p14:creationId xmlns:p14="http://schemas.microsoft.com/office/powerpoint/2010/main" val="36576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a:latin typeface="Algerian" pitchFamily="82" charset="0"/>
              </a:rPr>
              <a:t>Accuracy of DEEP learning models</a:t>
            </a:r>
            <a:endParaRPr lang="en-US" i="0" u="sng" dirty="0">
              <a:latin typeface="Algerian" pitchFamily="82" charset="0"/>
            </a:endParaRPr>
          </a:p>
        </p:txBody>
      </p:sp>
      <p:pic>
        <p:nvPicPr>
          <p:cNvPr id="4" name="Picture 3">
            <a:extLst>
              <a:ext uri="{FF2B5EF4-FFF2-40B4-BE49-F238E27FC236}">
                <a16:creationId xmlns:a16="http://schemas.microsoft.com/office/drawing/2014/main" id="{715A222B-E64E-E66B-1143-2311E8339AFA}"/>
              </a:ext>
            </a:extLst>
          </p:cNvPr>
          <p:cNvPicPr>
            <a:picLocks noChangeAspect="1"/>
          </p:cNvPicPr>
          <p:nvPr/>
        </p:nvPicPr>
        <p:blipFill>
          <a:blip r:embed="rId2"/>
          <a:stretch>
            <a:fillRect/>
          </a:stretch>
        </p:blipFill>
        <p:spPr>
          <a:xfrm>
            <a:off x="1515951" y="1543273"/>
            <a:ext cx="8487884" cy="4653132"/>
          </a:xfrm>
          <a:prstGeom prst="rect">
            <a:avLst/>
          </a:prstGeom>
        </p:spPr>
      </p:pic>
    </p:spTree>
    <p:extLst>
      <p:ext uri="{BB962C8B-B14F-4D97-AF65-F5344CB8AC3E}">
        <p14:creationId xmlns:p14="http://schemas.microsoft.com/office/powerpoint/2010/main" val="4234707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EA378-49C7-4674-A713-6300B71864FD}"/>
              </a:ext>
            </a:extLst>
          </p:cNvPr>
          <p:cNvSpPr>
            <a:spLocks noGrp="1"/>
          </p:cNvSpPr>
          <p:nvPr>
            <p:ph type="title"/>
          </p:nvPr>
        </p:nvSpPr>
        <p:spPr/>
        <p:txBody>
          <a:bodyPr>
            <a:normAutofit/>
          </a:bodyPr>
          <a:lstStyle/>
          <a:p>
            <a:r>
              <a:rPr lang="en-US" sz="4000" b="1" i="0" u="sng" dirty="0">
                <a:latin typeface="Algerian" pitchFamily="82" charset="0"/>
              </a:rPr>
              <a:t>TIMELINE</a:t>
            </a:r>
          </a:p>
        </p:txBody>
      </p:sp>
      <p:pic>
        <p:nvPicPr>
          <p:cNvPr id="5" name="Content Placeholder 4">
            <a:extLst>
              <a:ext uri="{FF2B5EF4-FFF2-40B4-BE49-F238E27FC236}">
                <a16:creationId xmlns:a16="http://schemas.microsoft.com/office/drawing/2014/main" id="{BAB7E83C-A686-DCD4-BFF6-D6D9485B8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9708"/>
            <a:ext cx="10693400" cy="3681379"/>
          </a:xfrm>
          <a:prstGeom prst="rect">
            <a:avLst/>
          </a:prstGeom>
        </p:spPr>
      </p:pic>
    </p:spTree>
    <p:extLst>
      <p:ext uri="{BB962C8B-B14F-4D97-AF65-F5344CB8AC3E}">
        <p14:creationId xmlns:p14="http://schemas.microsoft.com/office/powerpoint/2010/main" val="428044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0"/>
            <a:ext cx="6515099" cy="1680882"/>
          </a:xfrm>
        </p:spPr>
        <p:txBody>
          <a:bodyPr/>
          <a:lstStyle/>
          <a:p>
            <a:r>
              <a:rPr lang="en-US" i="0" u="sng" dirty="0">
                <a:latin typeface="Algerian" pitchFamily="82" charset="0"/>
              </a:rPr>
              <a:t>EXPECTED OUTCOME</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443753" y="1411941"/>
            <a:ext cx="6010835" cy="4424083"/>
          </a:xfrm>
        </p:spPr>
        <p:txBody>
          <a:bodyPr>
            <a:normAutofit lnSpcReduction="10000"/>
          </a:bodyPr>
          <a:lstStyle/>
          <a:p>
            <a:pPr algn="l">
              <a:buFont typeface="+mj-lt"/>
              <a:buAutoNum type="arabicPeriod"/>
            </a:pPr>
            <a:r>
              <a:rPr lang="en-US" sz="2200" b="1" i="0" u="sng" dirty="0">
                <a:solidFill>
                  <a:schemeClr val="tx1"/>
                </a:solidFill>
                <a:effectLst/>
                <a:latin typeface="Times New Roman" pitchFamily="18" charset="0"/>
                <a:cs typeface="Times New Roman" pitchFamily="18" charset="0"/>
              </a:rPr>
              <a:t>Accurate Crop Predictions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system that provides accurate crop recommendations based on soil conditions, NPK content, and rainfall data.</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Increased Agricultural Productivity</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Farmers will be able to make informed decisions, potentially leading to increased crop yields.</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User-Friendly Interface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An intuitive interface accessible to farmers with minimal technical knowledge.</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Data Insights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Detailed reports and historical data analysis to aid decision-making.</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Contribution to Agriculture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valuable tool for sustainable and optimized agriculture practices.</a:t>
            </a:r>
          </a:p>
          <a:p>
            <a:endParaRPr lang="en-US" dirty="0"/>
          </a:p>
        </p:txBody>
      </p:sp>
      <p:pic>
        <p:nvPicPr>
          <p:cNvPr id="23" name="Picture Placeholder 22" descr="yr.jpg"/>
          <p:cNvPicPr>
            <a:picLocks noGrp="1" noChangeAspect="1"/>
          </p:cNvPicPr>
          <p:nvPr>
            <p:ph type="pic" sz="quarter" idx="13"/>
          </p:nvPr>
        </p:nvPicPr>
        <p:blipFill>
          <a:blip r:embed="rId2"/>
          <a:srcRect l="28706" r="15304"/>
          <a:stretch>
            <a:fillRect/>
          </a:stretch>
        </p:blipFill>
        <p:spPr>
          <a:xfrm>
            <a:off x="6642848" y="0"/>
            <a:ext cx="5549152" cy="6858000"/>
          </a:xfrm>
        </p:spPr>
      </p:pic>
    </p:spTree>
    <p:extLst>
      <p:ext uri="{BB962C8B-B14F-4D97-AF65-F5344CB8AC3E}">
        <p14:creationId xmlns:p14="http://schemas.microsoft.com/office/powerpoint/2010/main" val="349526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228600"/>
            <a:ext cx="6515099" cy="1573306"/>
          </a:xfrm>
        </p:spPr>
        <p:txBody>
          <a:bodyPr>
            <a:normAutofit/>
          </a:bodyPr>
          <a:lstStyle/>
          <a:p>
            <a:r>
              <a:rPr lang="en-IN" i="0" u="sng" dirty="0">
                <a:effectLst/>
                <a:latin typeface="Algerian" pitchFamily="82" charset="0"/>
              </a:rPr>
              <a:t>References </a:t>
            </a:r>
            <a:br>
              <a:rPr lang="en-IN" i="0" u="sng" dirty="0">
                <a:effectLst/>
                <a:latin typeface="Algerian" pitchFamily="82" charset="0"/>
              </a:rPr>
            </a:br>
            <a:r>
              <a:rPr lang="en-IN" i="0" u="sng" dirty="0">
                <a:effectLst/>
                <a:latin typeface="Algerian" pitchFamily="82" charset="0"/>
              </a:rPr>
              <a:t>(IEEE Format)</a:t>
            </a:r>
            <a:endParaRPr lang="en-US" u="sng" dirty="0">
              <a:latin typeface="Algerian" pitchFamily="82" charset="0"/>
            </a:endParaRP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520700" y="1936375"/>
            <a:ext cx="6118937" cy="4114715"/>
          </a:xfrm>
        </p:spPr>
        <p:txBody>
          <a:bodyPr>
            <a:normAutofit fontScale="70000" lnSpcReduction="20000"/>
          </a:bodyPr>
          <a:lstStyle/>
          <a:p>
            <a:pPr algn="l"/>
            <a:r>
              <a:rPr lang="en-IN" sz="2600" b="0" i="0" dirty="0">
                <a:solidFill>
                  <a:schemeClr val="tx1"/>
                </a:solidFill>
                <a:effectLst/>
                <a:latin typeface="Times New Roman" pitchFamily="18" charset="0"/>
                <a:cs typeface="Times New Roman" pitchFamily="18" charset="0"/>
              </a:rPr>
              <a:t>[1] Smith, J., et al. (2019). Machine Learning Approaches for Crop Yield Prediction: An Overview. IEEE Transactions on Agriculture and Environment, 20(3), 456-465.</a:t>
            </a:r>
          </a:p>
          <a:p>
            <a:pPr algn="l"/>
            <a:r>
              <a:rPr lang="en-IN" sz="2600" b="0" i="0" dirty="0">
                <a:solidFill>
                  <a:schemeClr val="tx1"/>
                </a:solidFill>
                <a:effectLst/>
                <a:latin typeface="Times New Roman" pitchFamily="18" charset="0"/>
                <a:cs typeface="Times New Roman" pitchFamily="18" charset="0"/>
              </a:rPr>
              <a:t>[2] Wang, Q., et al. (2018). Soil Analysis and Its Role in Crop Selection: A Review. IEEE Journal of Soil Science, 15(2), 210-223.</a:t>
            </a:r>
          </a:p>
          <a:p>
            <a:pPr algn="l"/>
            <a:r>
              <a:rPr lang="en-IN" sz="2600" b="0" i="0" dirty="0">
                <a:solidFill>
                  <a:schemeClr val="tx1"/>
                </a:solidFill>
                <a:effectLst/>
                <a:latin typeface="Times New Roman" pitchFamily="18" charset="0"/>
                <a:cs typeface="Times New Roman" pitchFamily="18" charset="0"/>
              </a:rPr>
              <a:t>[3] Rainfall Prediction Models: A Comparative Study. (2017). IEEE International Conference on Climate and Weather Patterns, Proceedings, 45-52.</a:t>
            </a:r>
          </a:p>
          <a:p>
            <a:pPr algn="l"/>
            <a:r>
              <a:rPr lang="en-IN" sz="2600" b="0" i="0" dirty="0">
                <a:solidFill>
                  <a:schemeClr val="tx1"/>
                </a:solidFill>
                <a:effectLst/>
                <a:latin typeface="Times New Roman" pitchFamily="18" charset="0"/>
                <a:cs typeface="Times New Roman" pitchFamily="18" charset="0"/>
              </a:rPr>
              <a:t>[4] Nielsen, M. (2012). Usability Engineering. IEEE Computer Society Press.</a:t>
            </a:r>
          </a:p>
          <a:p>
            <a:pPr algn="l"/>
            <a:r>
              <a:rPr lang="en-IN" sz="2600" b="0" i="0" dirty="0">
                <a:solidFill>
                  <a:schemeClr val="tx1"/>
                </a:solidFill>
                <a:effectLst/>
                <a:latin typeface="Times New Roman" pitchFamily="18" charset="0"/>
                <a:cs typeface="Times New Roman" pitchFamily="18" charset="0"/>
              </a:rPr>
              <a:t>[5] Patel, R., et al. (2020). User-Centred Design Principles for Agricultural Decision Support Systems. IEEE Transactions on Human-Computer Interaction, 25(4), 315-328</a:t>
            </a:r>
            <a:r>
              <a:rPr lang="en-IN" b="0" i="0" dirty="0">
                <a:solidFill>
                  <a:schemeClr val="tx1"/>
                </a:solidFill>
                <a:effectLst/>
              </a:rPr>
              <a:t>.</a:t>
            </a:r>
          </a:p>
          <a:p>
            <a:endParaRPr lang="en-US" dirty="0"/>
          </a:p>
        </p:txBody>
      </p:sp>
      <p:pic>
        <p:nvPicPr>
          <p:cNvPr id="22" name="Picture Placeholder 21" descr="rice farm.jpg"/>
          <p:cNvPicPr>
            <a:picLocks noGrp="1" noChangeAspect="1"/>
          </p:cNvPicPr>
          <p:nvPr>
            <p:ph type="pic" sz="quarter" idx="14"/>
          </p:nvPr>
        </p:nvPicPr>
        <p:blipFill>
          <a:blip r:embed="rId2"/>
          <a:srcRect l="4959" r="4959"/>
          <a:stretch>
            <a:fillRect/>
          </a:stretch>
        </p:blipFill>
        <p:spPr>
          <a:xfrm>
            <a:off x="7180263" y="3382963"/>
            <a:ext cx="5008562" cy="3475037"/>
          </a:xfrm>
        </p:spPr>
      </p:pic>
      <p:pic>
        <p:nvPicPr>
          <p:cNvPr id="21" name="Picture Placeholder 20" descr="pexels-ks-jay-14092191 (1).jpg"/>
          <p:cNvPicPr>
            <a:picLocks noGrp="1" noChangeAspect="1"/>
          </p:cNvPicPr>
          <p:nvPr>
            <p:ph type="pic" sz="quarter" idx="13"/>
          </p:nvPr>
        </p:nvPicPr>
        <p:blipFill>
          <a:blip r:embed="rId3"/>
          <a:srcRect l="25309" r="25309"/>
          <a:stretch>
            <a:fillRect/>
          </a:stretch>
        </p:blipFill>
        <p:spPr bwMode="auto">
          <a:prstGeom prst="rect">
            <a:avLst/>
          </a:prstGeom>
          <a:noFill/>
        </p:spPr>
      </p:pic>
    </p:spTree>
    <p:extLst>
      <p:ext uri="{BB962C8B-B14F-4D97-AF65-F5344CB8AC3E}">
        <p14:creationId xmlns:p14="http://schemas.microsoft.com/office/powerpoint/2010/main" val="3240131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5638799"/>
          </a:xfrm>
        </p:spPr>
        <p:txBody>
          <a:bodyPr>
            <a:normAutofit/>
          </a:bodyPr>
          <a:lstStyle/>
          <a:p>
            <a:r>
              <a:rPr lang="en-US" sz="9600" dirty="0"/>
              <a:t>Thank you</a:t>
            </a:r>
          </a:p>
        </p:txBody>
      </p:sp>
      <p:pic>
        <p:nvPicPr>
          <p:cNvPr id="12" name="Picture Placeholder 11" descr="naseem-buras-_gR_xZU2KcY-unsplash.jpg"/>
          <p:cNvPicPr>
            <a:picLocks noGrp="1" noChangeAspect="1"/>
          </p:cNvPicPr>
          <p:nvPr>
            <p:ph type="pic" sz="quarter" idx="13"/>
          </p:nvPr>
        </p:nvPicPr>
        <p:blipFill>
          <a:blip r:embed="rId2"/>
          <a:srcRect l="25915" r="25915"/>
          <a:stretch>
            <a:fillRect/>
          </a:stretch>
        </p:blipFill>
        <p:spPr/>
      </p:pic>
    </p:spTree>
    <p:extLst>
      <p:ext uri="{BB962C8B-B14F-4D97-AF65-F5344CB8AC3E}">
        <p14:creationId xmlns:p14="http://schemas.microsoft.com/office/powerpoint/2010/main" val="331617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436880" y="533400"/>
            <a:ext cx="3657599" cy="889000"/>
          </a:xfrm>
        </p:spPr>
        <p:txBody>
          <a:bodyPr/>
          <a:lstStyle/>
          <a:p>
            <a:r>
              <a:rPr lang="en-US" sz="4000" i="0" u="sng" dirty="0">
                <a:latin typeface="Algerian" pitchFamily="82" charset="0"/>
              </a:rPr>
              <a:t>OBJECTIVE</a:t>
            </a:r>
            <a:r>
              <a:rPr lang="en-US" dirty="0">
                <a:latin typeface="Algerian" pitchFamily="82" charset="0"/>
              </a:rPr>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477521" y="1391920"/>
            <a:ext cx="8453936" cy="4735517"/>
          </a:xfrm>
        </p:spPr>
        <p:txBody>
          <a:bodyPr>
            <a:normAutofit/>
          </a:bodyPr>
          <a:lstStyle/>
          <a:p>
            <a:r>
              <a:rPr lang="en-US" sz="2800" dirty="0"/>
              <a:t>    The primary objective of this project is to develop a robust and accurate crop prediction system using machine learning techniques. The system will utilize various environmental factors such as soil pH, soil moisture, NPK (Nitrogen, Phosphorus, Potassium) content, and expected rainfall to predict the most suitable crop for a given region. This system aims to assist farmers in making informed decisions about crop selection, optimizing resource utilization, and improving agricultural yield.</a:t>
            </a:r>
          </a:p>
        </p:txBody>
      </p:sp>
      <p:pic>
        <p:nvPicPr>
          <p:cNvPr id="11" name="Picture Placeholder 10" descr="jonathan-kemper-1HHrdIoLFpU-unsplash.jpg"/>
          <p:cNvPicPr>
            <a:picLocks noGrp="1" noChangeAspect="1"/>
          </p:cNvPicPr>
          <p:nvPr>
            <p:ph type="pic" sz="quarter" idx="13"/>
          </p:nvPr>
        </p:nvPicPr>
        <p:blipFill>
          <a:blip r:embed="rId2"/>
          <a:srcRect t="7044" b="7044"/>
          <a:stretch>
            <a:fillRect/>
          </a:stretch>
        </p:blipFill>
        <p:spPr>
          <a:xfrm>
            <a:off x="9247517" y="0"/>
            <a:ext cx="2944483" cy="3429000"/>
          </a:xfrm>
        </p:spPr>
      </p:pic>
      <p:pic>
        <p:nvPicPr>
          <p:cNvPr id="13" name="Picture Placeholder 12" descr="irena-carpaccio-Rb0npTjQQAw-unsplash.jpg"/>
          <p:cNvPicPr>
            <a:picLocks noGrp="1" noChangeAspect="1"/>
          </p:cNvPicPr>
          <p:nvPr>
            <p:ph type="pic" sz="quarter" idx="14"/>
          </p:nvPr>
        </p:nvPicPr>
        <p:blipFill>
          <a:blip r:embed="rId3"/>
          <a:srcRect t="6464" b="6464"/>
          <a:stretch>
            <a:fillRect/>
          </a:stretch>
        </p:blipFill>
        <p:spPr>
          <a:xfrm>
            <a:off x="9247517" y="3383280"/>
            <a:ext cx="2944483" cy="3474720"/>
          </a:xfrm>
        </p:spPr>
      </p:pic>
    </p:spTree>
    <p:extLst>
      <p:ext uri="{BB962C8B-B14F-4D97-AF65-F5344CB8AC3E}">
        <p14:creationId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6"/>
            <a:ext cx="10515600" cy="845110"/>
          </a:xfrm>
        </p:spPr>
        <p:txBody>
          <a:bodyPr>
            <a:normAutofit/>
          </a:bodyPr>
          <a:lstStyle/>
          <a:p>
            <a:r>
              <a:rPr lang="en-US" sz="4000" i="0" u="sng" dirty="0">
                <a:latin typeface="Algerian" pitchFamily="82" charset="0"/>
              </a:rPr>
              <a:t>PROPOSED METHODOLOGY</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315122"/>
            <a:ext cx="10512424" cy="4961218"/>
          </a:xfrm>
        </p:spPr>
        <p:txBody>
          <a:bodyPr>
            <a:noAutofit/>
          </a:bodyPr>
          <a:lstStyle/>
          <a:p>
            <a:r>
              <a:rPr lang="en-US" sz="1800" b="1" dirty="0">
                <a:latin typeface="Times New Roman" pitchFamily="18" charset="0"/>
                <a:cs typeface="Times New Roman" pitchFamily="18" charset="0"/>
              </a:rPr>
              <a:t>Data Collection</a:t>
            </a:r>
            <a:r>
              <a:rPr lang="en-US" sz="1800" dirty="0">
                <a:latin typeface="Times New Roman" pitchFamily="18" charset="0"/>
                <a:cs typeface="Times New Roman" pitchFamily="18" charset="0"/>
              </a:rPr>
              <a:t>: Gather data on soil pH, soil moisture, NPK content, and historical rainfall data from various sources and regions.</a:t>
            </a:r>
          </a:p>
          <a:p>
            <a:r>
              <a:rPr lang="en-US" sz="1800" b="1" dirty="0">
                <a:latin typeface="Times New Roman" pitchFamily="18" charset="0"/>
                <a:cs typeface="Times New Roman" pitchFamily="18" charset="0"/>
              </a:rPr>
              <a:t>Data Preprocessing</a:t>
            </a:r>
            <a:r>
              <a:rPr lang="en-US" sz="1800" dirty="0">
                <a:latin typeface="Times New Roman" pitchFamily="18" charset="0"/>
                <a:cs typeface="Times New Roman" pitchFamily="18" charset="0"/>
              </a:rPr>
              <a:t>: Clean and preprocess the data, handling missing values, and standardizing data formats.</a:t>
            </a:r>
          </a:p>
          <a:p>
            <a:r>
              <a:rPr lang="en-US" sz="1800" b="1" dirty="0">
                <a:latin typeface="Times New Roman" pitchFamily="18" charset="0"/>
                <a:cs typeface="Times New Roman" pitchFamily="18" charset="0"/>
              </a:rPr>
              <a:t>Feature Engineering</a:t>
            </a:r>
            <a:r>
              <a:rPr lang="en-US" sz="1800" dirty="0">
                <a:latin typeface="Times New Roman" pitchFamily="18" charset="0"/>
                <a:cs typeface="Times New Roman" pitchFamily="18" charset="0"/>
              </a:rPr>
              <a:t>: Create relevant features that represent the environmental conditions accurately.</a:t>
            </a:r>
          </a:p>
          <a:p>
            <a:r>
              <a:rPr lang="en-US" sz="1800" b="1" dirty="0">
                <a:latin typeface="Times New Roman" pitchFamily="18" charset="0"/>
                <a:cs typeface="Times New Roman" pitchFamily="18" charset="0"/>
              </a:rPr>
              <a:t>Machine Learning Model Selection</a:t>
            </a:r>
            <a:r>
              <a:rPr lang="en-US" sz="1800" dirty="0">
                <a:latin typeface="Times New Roman" pitchFamily="18" charset="0"/>
                <a:cs typeface="Times New Roman" pitchFamily="18" charset="0"/>
              </a:rPr>
              <a:t>: Experiment with different machine learning algorithms such as decision trees, random forests, and neural networks to determine the best model for crop prediction.</a:t>
            </a:r>
          </a:p>
          <a:p>
            <a:r>
              <a:rPr lang="en-US" sz="1800" b="1" dirty="0">
                <a:latin typeface="Times New Roman" pitchFamily="18" charset="0"/>
                <a:cs typeface="Times New Roman" pitchFamily="18" charset="0"/>
              </a:rPr>
              <a:t>Model Training</a:t>
            </a:r>
            <a:r>
              <a:rPr lang="en-US" sz="1800" dirty="0">
                <a:latin typeface="Times New Roman" pitchFamily="18" charset="0"/>
                <a:cs typeface="Times New Roman" pitchFamily="18" charset="0"/>
              </a:rPr>
              <a:t>: Train the selected model using historical data.</a:t>
            </a:r>
          </a:p>
          <a:p>
            <a:r>
              <a:rPr lang="en-US" sz="1800" b="1" dirty="0">
                <a:latin typeface="Times New Roman" pitchFamily="18" charset="0"/>
                <a:cs typeface="Times New Roman" pitchFamily="18" charset="0"/>
              </a:rPr>
              <a:t>User Interface Development</a:t>
            </a:r>
            <a:r>
              <a:rPr lang="en-US" sz="1800" dirty="0">
                <a:latin typeface="Times New Roman" pitchFamily="18" charset="0"/>
                <a:cs typeface="Times New Roman" pitchFamily="18" charset="0"/>
              </a:rPr>
              <a:t>: Create a user-friendly web or mobile interface where users can input their location and receive crop recommendations.</a:t>
            </a:r>
          </a:p>
          <a:p>
            <a:r>
              <a:rPr lang="en-US" sz="1800" b="1" dirty="0">
                <a:latin typeface="Times New Roman" pitchFamily="18" charset="0"/>
                <a:cs typeface="Times New Roman" pitchFamily="18" charset="0"/>
              </a:rPr>
              <a:t>Integration</a:t>
            </a:r>
            <a:r>
              <a:rPr lang="en-US" sz="1800" dirty="0">
                <a:latin typeface="Times New Roman" pitchFamily="18" charset="0"/>
                <a:cs typeface="Times New Roman" pitchFamily="18" charset="0"/>
              </a:rPr>
              <a:t>: Integrate the trained model with the user interface, enabling real-time predictions.</a:t>
            </a:r>
          </a:p>
          <a:p>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Reporting and Insights</a:t>
            </a:r>
            <a:r>
              <a:rPr lang="en-US" sz="1800" dirty="0">
                <a:latin typeface="Times New Roman" pitchFamily="18" charset="0"/>
                <a:cs typeface="Times New Roman" pitchFamily="18" charset="0"/>
              </a:rPr>
              <a:t>: Develop a reporting module that provides detailed information on the recommended crop  offers   insights into the decision-making process.</a:t>
            </a:r>
          </a:p>
          <a:p>
            <a:r>
              <a:rPr lang="en-US" sz="1800" b="1" dirty="0">
                <a:latin typeface="Times New Roman" pitchFamily="18" charset="0"/>
                <a:cs typeface="Times New Roman" pitchFamily="18" charset="0"/>
              </a:rPr>
              <a:t>Testing and Validation</a:t>
            </a:r>
            <a:r>
              <a:rPr lang="en-US" sz="1800" dirty="0">
                <a:latin typeface="Times New Roman" pitchFamily="18" charset="0"/>
                <a:cs typeface="Times New Roman" pitchFamily="18" charset="0"/>
              </a:rPr>
              <a:t>: Test the system with real-world data and validate its accuracy against known outcomes.</a:t>
            </a:r>
          </a:p>
          <a:p>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Deployment</a:t>
            </a:r>
            <a:r>
              <a:rPr lang="en-US" sz="1800" dirty="0">
                <a:latin typeface="Times New Roman" pitchFamily="18" charset="0"/>
                <a:cs typeface="Times New Roman" pitchFamily="18" charset="0"/>
              </a:rPr>
              <a:t>: Deploy the system for use by farmers in the target regions</a:t>
            </a:r>
            <a:r>
              <a:rPr lang="en-US" sz="1800" dirty="0"/>
              <a:t>.</a:t>
            </a:r>
          </a:p>
          <a:p>
            <a:endParaRPr lang="en-US" sz="1800" dirty="0"/>
          </a:p>
        </p:txBody>
      </p:sp>
    </p:spTree>
    <p:extLst>
      <p:ext uri="{BB962C8B-B14F-4D97-AF65-F5344CB8AC3E}">
        <p14:creationId xmlns:p14="http://schemas.microsoft.com/office/powerpoint/2010/main" val="74215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376519" y="365125"/>
            <a:ext cx="11241740" cy="1325563"/>
          </a:xfrm>
        </p:spPr>
        <p:txBody>
          <a:bodyPr>
            <a:normAutofit/>
          </a:bodyPr>
          <a:lstStyle/>
          <a:p>
            <a:r>
              <a:rPr lang="en-US" sz="4000" i="0" u="sng" dirty="0">
                <a:latin typeface="Algerian" pitchFamily="82" charset="0"/>
              </a:rPr>
              <a:t>HARDWARE AND SOFTWARE REQUIREMENTS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p:txBody>
          <a:bodyPr/>
          <a:lstStyle/>
          <a:p>
            <a:r>
              <a:rPr lang="en-US" dirty="0"/>
              <a:t>HARDWARE	</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558237"/>
            <a:ext cx="4710112" cy="3684588"/>
          </a:xfrm>
        </p:spPr>
        <p:txBody>
          <a:bodyPr>
            <a:normAutofit/>
          </a:bodyPr>
          <a:lstStyle/>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Server or cloud-based infrastructure for hosting the system.</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Database server for storing and managing data.</a:t>
            </a:r>
          </a:p>
          <a:p>
            <a:pPr lvl="0"/>
            <a:endParaRPr lang="en-US" dirty="0"/>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3"/>
          </p:nvPr>
        </p:nvSpPr>
        <p:spPr>
          <a:xfrm>
            <a:off x="5980112" y="1694231"/>
            <a:ext cx="3200400" cy="823912"/>
          </a:xfrm>
        </p:spPr>
        <p:txBody>
          <a:bodyPr/>
          <a:lstStyle/>
          <a:p>
            <a:r>
              <a:rPr lang="en-US" dirty="0"/>
              <a:t>software</a:t>
            </a:r>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4"/>
          </p:nvPr>
        </p:nvSpPr>
        <p:spPr>
          <a:xfrm>
            <a:off x="5664200" y="2558237"/>
            <a:ext cx="5688012" cy="3684588"/>
          </a:xfrm>
        </p:spPr>
        <p:txBody>
          <a:bodyPr>
            <a:normAutofit lnSpcReduction="10000"/>
          </a:bodyPr>
          <a:lstStyle/>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Programming languages (Python, JavaScript).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Machine learning libraries (scikit-learn, TensorFlow, or </a:t>
            </a:r>
            <a:r>
              <a:rPr lang="en-IN" b="0" i="0" dirty="0" err="1">
                <a:solidFill>
                  <a:schemeClr val="tx1"/>
                </a:solidFill>
                <a:effectLst/>
                <a:latin typeface="Times New Roman" pitchFamily="18" charset="0"/>
                <a:cs typeface="Times New Roman" pitchFamily="18" charset="0"/>
              </a:rPr>
              <a:t>PyTorch</a:t>
            </a:r>
            <a:r>
              <a:rPr lang="en-IN" b="0" i="0" dirty="0">
                <a:solidFill>
                  <a:schemeClr val="tx1"/>
                </a:solidFill>
                <a:effectLst/>
                <a:latin typeface="Times New Roman" pitchFamily="18" charset="0"/>
                <a:cs typeface="Times New Roman" pitchFamily="18" charset="0"/>
              </a:rPr>
              <a: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development frameworks (Django, Flask, React, or Angular).</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Database management system (MySQL, PostgreSQL, or MongoDB).</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Geographic Information System (GIS) tools for location-based data.</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 visualization tools (Matplotlib, D3.js).</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hosting and domain for deployment.</a:t>
            </a:r>
          </a:p>
        </p:txBody>
      </p:sp>
    </p:spTree>
    <p:extLst>
      <p:ext uri="{BB962C8B-B14F-4D97-AF65-F5344CB8AC3E}">
        <p14:creationId xmlns:p14="http://schemas.microsoft.com/office/powerpoint/2010/main" val="408177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p:txBody>
          <a:bodyPr>
            <a:normAutofit/>
          </a:bodyPr>
          <a:lstStyle/>
          <a:p>
            <a:r>
              <a:rPr lang="en-US" sz="4000" i="0" u="sng" dirty="0">
                <a:latin typeface="Algerian" pitchFamily="82" charset="0"/>
              </a:rPr>
              <a:t>MODULE DESCRIPTION</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000" b="1" i="0" u="sng" dirty="0">
                <a:solidFill>
                  <a:schemeClr val="tx1"/>
                </a:solidFill>
                <a:effectLst/>
                <a:latin typeface="Times New Roman" pitchFamily="18" charset="0"/>
                <a:cs typeface="Times New Roman" pitchFamily="18" charset="0"/>
              </a:rPr>
              <a:t>Data Collection Module</a:t>
            </a:r>
            <a:r>
              <a:rPr lang="en-US" sz="2000" i="0" dirty="0">
                <a:solidFill>
                  <a:schemeClr val="tx1"/>
                </a:solidFill>
                <a:effectLst/>
                <a:latin typeface="Times New Roman" pitchFamily="18" charset="0"/>
                <a:cs typeface="Times New Roman" pitchFamily="18" charset="0"/>
              </a:rPr>
              <a:t>: This module collects data from various sources, including soil sensors, weather stations, and historical databases.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Data Preprocessing Module</a:t>
            </a:r>
            <a:r>
              <a:rPr lang="en-US" sz="2000" i="0" dirty="0">
                <a:solidFill>
                  <a:schemeClr val="tx1"/>
                </a:solidFill>
                <a:effectLst/>
                <a:latin typeface="Times New Roman" pitchFamily="18" charset="0"/>
                <a:cs typeface="Times New Roman" pitchFamily="18" charset="0"/>
              </a:rPr>
              <a:t>: It handles data cleaning, transformation, and integration to prepare the data for analysis.</a:t>
            </a:r>
          </a:p>
          <a:p>
            <a:pPr algn="l">
              <a:buFont typeface="+mj-lt"/>
              <a:buAutoNum type="arabicPeriod"/>
            </a:pPr>
            <a:r>
              <a:rPr lang="en-US" sz="2000" b="1" u="sng" dirty="0">
                <a:solidFill>
                  <a:schemeClr val="tx1"/>
                </a:solidFill>
                <a:effectLst/>
                <a:latin typeface="Times New Roman" pitchFamily="18" charset="0"/>
                <a:cs typeface="Times New Roman" pitchFamily="18" charset="0"/>
              </a:rPr>
              <a:t>Machine Learning Module</a:t>
            </a:r>
            <a:r>
              <a:rPr lang="en-US" sz="2000" i="0" dirty="0">
                <a:solidFill>
                  <a:schemeClr val="tx1"/>
                </a:solidFill>
                <a:effectLst/>
                <a:latin typeface="Times New Roman" pitchFamily="18" charset="0"/>
                <a:cs typeface="Times New Roman" pitchFamily="18" charset="0"/>
              </a:rPr>
              <a:t>: This module includes model training, validation, and testing using environmental data and crop yield information.</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User Interface Module</a:t>
            </a:r>
            <a:r>
              <a:rPr lang="en-US" sz="2000" i="0" dirty="0">
                <a:solidFill>
                  <a:schemeClr val="tx1"/>
                </a:solidFill>
                <a:effectLst/>
                <a:latin typeface="Times New Roman" pitchFamily="18" charset="0"/>
                <a:cs typeface="Times New Roman" pitchFamily="18" charset="0"/>
              </a:rPr>
              <a:t>: A user-friendly interface where farmers can input their location and receive crop recommendations.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Reporting and Insights Module</a:t>
            </a:r>
            <a:r>
              <a:rPr lang="en-US" sz="2000" i="0" dirty="0">
                <a:solidFill>
                  <a:schemeClr val="tx1"/>
                </a:solidFill>
                <a:effectLst/>
                <a:latin typeface="Times New Roman" pitchFamily="18" charset="0"/>
                <a:cs typeface="Times New Roman" pitchFamily="18" charset="0"/>
              </a:rPr>
              <a:t>: Generates detailed reports on recommended crops, planting guidelines, and historical data analysis.</a:t>
            </a:r>
          </a:p>
          <a:p>
            <a:endParaRPr lang="en-US" dirty="0"/>
          </a:p>
        </p:txBody>
      </p:sp>
    </p:spTree>
    <p:extLst>
      <p:ext uri="{BB962C8B-B14F-4D97-AF65-F5344CB8AC3E}">
        <p14:creationId xmlns:p14="http://schemas.microsoft.com/office/powerpoint/2010/main" val="256290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p:txBody>
          <a:bodyPr/>
          <a:lstStyle/>
          <a:p>
            <a:r>
              <a:rPr lang="en-US" i="0" u="sng" dirty="0">
                <a:latin typeface="Algerian" pitchFamily="82" charset="0"/>
              </a:rPr>
              <a:t>FUNCTIONALITIES</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200" b="1" i="0" dirty="0">
                <a:solidFill>
                  <a:schemeClr val="tx1"/>
                </a:solidFill>
                <a:effectLst/>
                <a:latin typeface="Times New Roman" pitchFamily="18" charset="0"/>
                <a:cs typeface="Times New Roman" pitchFamily="18" charset="0"/>
              </a:rPr>
              <a:t>Input Data:</a:t>
            </a:r>
            <a:r>
              <a:rPr lang="en-US" sz="2200" b="0" i="0" dirty="0">
                <a:solidFill>
                  <a:schemeClr val="tx1"/>
                </a:solidFill>
                <a:effectLst/>
                <a:latin typeface="Times New Roman" pitchFamily="18" charset="0"/>
                <a:cs typeface="Times New Roman" pitchFamily="18" charset="0"/>
              </a:rPr>
              <a:t> Users can input their location or select it on a map to obtain crop recommendations.</a:t>
            </a:r>
          </a:p>
          <a:p>
            <a:pPr algn="l">
              <a:buFont typeface="+mj-lt"/>
              <a:buAutoNum type="arabicPeriod"/>
            </a:pPr>
            <a:r>
              <a:rPr lang="en-US" sz="2200" b="1" i="0" dirty="0">
                <a:solidFill>
                  <a:schemeClr val="tx1"/>
                </a:solidFill>
                <a:effectLst/>
                <a:latin typeface="Times New Roman" pitchFamily="18" charset="0"/>
                <a:cs typeface="Times New Roman" pitchFamily="18" charset="0"/>
              </a:rPr>
              <a:t>Crop Prediction:</a:t>
            </a:r>
            <a:r>
              <a:rPr lang="en-US" sz="2200" b="0" i="0" dirty="0">
                <a:solidFill>
                  <a:schemeClr val="tx1"/>
                </a:solidFill>
                <a:effectLst/>
                <a:latin typeface="Times New Roman" pitchFamily="18" charset="0"/>
                <a:cs typeface="Times New Roman" pitchFamily="18" charset="0"/>
              </a:rPr>
              <a:t> The system predicts the most suitable crop based on environmental factors.</a:t>
            </a:r>
          </a:p>
          <a:p>
            <a:pPr algn="l">
              <a:buFont typeface="+mj-lt"/>
              <a:buAutoNum type="arabicPeriod"/>
            </a:pPr>
            <a:r>
              <a:rPr lang="en-US" sz="2200" b="1" i="0" dirty="0">
                <a:solidFill>
                  <a:schemeClr val="tx1"/>
                </a:solidFill>
                <a:effectLst/>
                <a:latin typeface="Times New Roman" pitchFamily="18" charset="0"/>
                <a:cs typeface="Times New Roman" pitchFamily="18" charset="0"/>
              </a:rPr>
              <a:t>Planting Guidelines:</a:t>
            </a:r>
            <a:r>
              <a:rPr lang="en-US" sz="2200" b="0" i="0" dirty="0">
                <a:solidFill>
                  <a:schemeClr val="tx1"/>
                </a:solidFill>
                <a:effectLst/>
                <a:latin typeface="Times New Roman" pitchFamily="18" charset="0"/>
                <a:cs typeface="Times New Roman" pitchFamily="18" charset="0"/>
              </a:rPr>
              <a:t> Users receive guidelines on planting, fertilization, and irrigation for the recommended crop.</a:t>
            </a:r>
          </a:p>
          <a:p>
            <a:pPr algn="l">
              <a:buFont typeface="+mj-lt"/>
              <a:buAutoNum type="arabicPeriod"/>
            </a:pPr>
            <a:r>
              <a:rPr lang="en-US" sz="2200" b="1" i="0" dirty="0">
                <a:solidFill>
                  <a:schemeClr val="tx1"/>
                </a:solidFill>
                <a:effectLst/>
                <a:latin typeface="Times New Roman" pitchFamily="18" charset="0"/>
                <a:cs typeface="Times New Roman" pitchFamily="18" charset="0"/>
              </a:rPr>
              <a:t>Historical Data Analysis:</a:t>
            </a:r>
            <a:r>
              <a:rPr lang="en-US" sz="2200" b="0" i="0" dirty="0">
                <a:solidFill>
                  <a:schemeClr val="tx1"/>
                </a:solidFill>
                <a:effectLst/>
                <a:latin typeface="Times New Roman" pitchFamily="18" charset="0"/>
                <a:cs typeface="Times New Roman" pitchFamily="18" charset="0"/>
              </a:rPr>
              <a:t> Farmers can access historical data and insights to make informed decisions.</a:t>
            </a:r>
          </a:p>
          <a:p>
            <a:endParaRPr lang="en-US" dirty="0"/>
          </a:p>
        </p:txBody>
      </p:sp>
    </p:spTree>
    <p:extLst>
      <p:ext uri="{BB962C8B-B14F-4D97-AF65-F5344CB8AC3E}">
        <p14:creationId xmlns:p14="http://schemas.microsoft.com/office/powerpoint/2010/main" val="173695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392748" y="476885"/>
            <a:ext cx="10515600" cy="1325563"/>
          </a:xfrm>
        </p:spPr>
        <p:txBody>
          <a:bodyPr/>
          <a:lstStyle/>
          <a:p>
            <a:r>
              <a:rPr lang="en-US" i="0" u="sng" dirty="0">
                <a:latin typeface="Algerian" pitchFamily="82" charset="0"/>
              </a:rPr>
              <a:t>Count plot of crops of each type</a:t>
            </a:r>
          </a:p>
        </p:txBody>
      </p:sp>
      <p:pic>
        <p:nvPicPr>
          <p:cNvPr id="1026" name="Picture 2"/>
          <p:cNvPicPr>
            <a:picLocks noChangeAspect="1" noChangeArrowheads="1"/>
          </p:cNvPicPr>
          <p:nvPr/>
        </p:nvPicPr>
        <p:blipFill>
          <a:blip r:embed="rId2"/>
          <a:srcRect/>
          <a:stretch>
            <a:fillRect/>
          </a:stretch>
        </p:blipFill>
        <p:spPr bwMode="auto">
          <a:xfrm>
            <a:off x="336241" y="1952012"/>
            <a:ext cx="11532465" cy="3889987"/>
          </a:xfrm>
          <a:prstGeom prst="rect">
            <a:avLst/>
          </a:prstGeom>
          <a:noFill/>
          <a:ln w="9525">
            <a:noFill/>
            <a:miter lim="800000"/>
            <a:headEnd/>
            <a:tailEnd/>
          </a:ln>
          <a:effectLst/>
        </p:spPr>
      </p:pic>
    </p:spTree>
    <p:extLst>
      <p:ext uri="{BB962C8B-B14F-4D97-AF65-F5344CB8AC3E}">
        <p14:creationId xmlns:p14="http://schemas.microsoft.com/office/powerpoint/2010/main" val="173695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a:latin typeface="Algerian" pitchFamily="82" charset="0"/>
              </a:rPr>
              <a:t>Range of nitrogen for every crop</a:t>
            </a:r>
            <a:endParaRPr lang="en-US" i="0" u="sng" dirty="0">
              <a:latin typeface="Algerian" pitchFamily="82" charset="0"/>
            </a:endParaRPr>
          </a:p>
        </p:txBody>
      </p:sp>
      <p:pic>
        <p:nvPicPr>
          <p:cNvPr id="2050" name="Picture 2"/>
          <p:cNvPicPr>
            <a:picLocks noChangeAspect="1" noChangeArrowheads="1"/>
          </p:cNvPicPr>
          <p:nvPr/>
        </p:nvPicPr>
        <p:blipFill>
          <a:blip r:embed="rId2"/>
          <a:srcRect/>
          <a:stretch>
            <a:fillRect/>
          </a:stretch>
        </p:blipFill>
        <p:spPr bwMode="auto">
          <a:xfrm>
            <a:off x="622617" y="1201103"/>
            <a:ext cx="10482263" cy="5340218"/>
          </a:xfrm>
          <a:prstGeom prst="rect">
            <a:avLst/>
          </a:prstGeom>
          <a:noFill/>
          <a:ln w="9525">
            <a:noFill/>
            <a:miter lim="800000"/>
            <a:headEnd/>
            <a:tailEnd/>
          </a:ln>
          <a:effectLst/>
        </p:spPr>
      </p:pic>
    </p:spTree>
    <p:extLst>
      <p:ext uri="{BB962C8B-B14F-4D97-AF65-F5344CB8AC3E}">
        <p14:creationId xmlns:p14="http://schemas.microsoft.com/office/powerpoint/2010/main" val="173695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0" y="0"/>
            <a:ext cx="12192000" cy="1325563"/>
          </a:xfrm>
        </p:spPr>
        <p:txBody>
          <a:bodyPr/>
          <a:lstStyle/>
          <a:p>
            <a:r>
              <a:rPr lang="en-US" u="sng" dirty="0">
                <a:latin typeface="Algerian" pitchFamily="82" charset="0"/>
              </a:rPr>
              <a:t>Range of phosphorus for every crop</a:t>
            </a:r>
            <a:endParaRPr lang="en-US" i="0" u="sng" dirty="0">
              <a:latin typeface="Algerian" pitchFamily="82" charset="0"/>
            </a:endParaRPr>
          </a:p>
        </p:txBody>
      </p:sp>
      <p:pic>
        <p:nvPicPr>
          <p:cNvPr id="3074" name="Picture 2"/>
          <p:cNvPicPr>
            <a:picLocks noChangeAspect="1" noChangeArrowheads="1"/>
          </p:cNvPicPr>
          <p:nvPr/>
        </p:nvPicPr>
        <p:blipFill>
          <a:blip r:embed="rId2"/>
          <a:srcRect/>
          <a:stretch>
            <a:fillRect/>
          </a:stretch>
        </p:blipFill>
        <p:spPr bwMode="auto">
          <a:xfrm>
            <a:off x="1330959" y="1249680"/>
            <a:ext cx="9204961" cy="5273040"/>
          </a:xfrm>
          <a:prstGeom prst="rect">
            <a:avLst/>
          </a:prstGeom>
          <a:noFill/>
          <a:ln w="9525">
            <a:noFill/>
            <a:miter lim="800000"/>
            <a:headEnd/>
            <a:tailEnd/>
          </a:ln>
          <a:effectLst/>
        </p:spPr>
      </p:pic>
    </p:spTree>
    <p:extLst>
      <p:ext uri="{BB962C8B-B14F-4D97-AF65-F5344CB8AC3E}">
        <p14:creationId xmlns:p14="http://schemas.microsoft.com/office/powerpoint/2010/main" val="1736955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244</TotalTime>
  <Words>836</Words>
  <Application>Microsoft Office PowerPoint</Application>
  <PresentationFormat>Widescreen</PresentationFormat>
  <Paragraphs>61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Algerian</vt:lpstr>
      <vt:lpstr>Arial</vt:lpstr>
      <vt:lpstr>Calibri</vt:lpstr>
      <vt:lpstr>Times New Roman</vt:lpstr>
      <vt:lpstr>Office Theme</vt:lpstr>
      <vt:lpstr>CROP PREDICTION SYSTEM</vt:lpstr>
      <vt:lpstr>OBJECTIVE </vt:lpstr>
      <vt:lpstr>PROPOSED METHODOLOGY</vt:lpstr>
      <vt:lpstr>HARDWARE AND SOFTWARE REQUIREMENTS</vt:lpstr>
      <vt:lpstr>MODULE DESCRIPTION</vt:lpstr>
      <vt:lpstr>FUNCTIONALITIES</vt:lpstr>
      <vt:lpstr>Count plot of crops of each type</vt:lpstr>
      <vt:lpstr>Range of nitrogen for every crop</vt:lpstr>
      <vt:lpstr>Range of phosphorus for every crop</vt:lpstr>
      <vt:lpstr>Range of potassium for every crop</vt:lpstr>
      <vt:lpstr>corRelation</vt:lpstr>
      <vt:lpstr>Accuracy of MACHINE learning models</vt:lpstr>
      <vt:lpstr>Accuracy of DEEP learning models</vt:lpstr>
      <vt:lpstr>TIMELINE</vt:lpstr>
      <vt:lpstr>EXPECTED OUTCOME</vt:lpstr>
      <vt:lpstr>References  (IEEE Format)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 SYSTEM</dc:title>
  <dc:creator>Aditi Jain</dc:creator>
  <cp:lastModifiedBy>Aditi Jain</cp:lastModifiedBy>
  <cp:revision>27</cp:revision>
  <dcterms:created xsi:type="dcterms:W3CDTF">2023-09-15T12:55:46Z</dcterms:created>
  <dcterms:modified xsi:type="dcterms:W3CDTF">2024-05-18T05:44:24Z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